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0" r:id="rId2"/>
    <p:sldId id="257" r:id="rId3"/>
    <p:sldId id="258" r:id="rId4"/>
    <p:sldId id="259" r:id="rId5"/>
    <p:sldId id="260" r:id="rId6"/>
    <p:sldId id="261" r:id="rId7"/>
    <p:sldId id="262" r:id="rId8"/>
    <p:sldId id="276" r:id="rId9"/>
    <p:sldId id="288" r:id="rId10"/>
    <p:sldId id="277" r:id="rId11"/>
    <p:sldId id="278" r:id="rId12"/>
    <p:sldId id="289" r:id="rId13"/>
    <p:sldId id="279" r:id="rId14"/>
    <p:sldId id="263" r:id="rId15"/>
    <p:sldId id="264" r:id="rId16"/>
    <p:sldId id="266" r:id="rId17"/>
    <p:sldId id="267" r:id="rId18"/>
    <p:sldId id="268" r:id="rId19"/>
    <p:sldId id="269" r:id="rId20"/>
    <p:sldId id="270" r:id="rId21"/>
    <p:sldId id="271" r:id="rId22"/>
    <p:sldId id="272" r:id="rId23"/>
    <p:sldId id="280" r:id="rId24"/>
    <p:sldId id="281" r:id="rId25"/>
    <p:sldId id="282" r:id="rId26"/>
    <p:sldId id="283" r:id="rId27"/>
    <p:sldId id="284" r:id="rId28"/>
    <p:sldId id="285" r:id="rId29"/>
    <p:sldId id="28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EFA2F0-54E5-4CF0-A97D-7CFAFC376FB9}" type="datetimeFigureOut">
              <a:rPr lang="en-US" smtClean="0"/>
              <a:pPr/>
              <a:t>10/10/2019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068AF-2F15-40F6-ABF1-EF6E83C4C3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CB46D4-A189-443B-BB20-9C800FF2CD50}" type="slidenum">
              <a:rPr lang="en-US" smtClean="0"/>
              <a:pPr fontAlgn="base">
                <a:spcBef>
                  <a:spcPct val="0"/>
                </a:spcBef>
                <a:spcAft>
                  <a:spcPct val="0"/>
                </a:spcAft>
                <a:defRPr/>
              </a:pPr>
              <a:t>12</a:t>
            </a:fld>
            <a:endParaRPr lang="en-US" smtClean="0"/>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1A53F-C4C3-443E-8C02-07ECD26CDCD1}" type="datetimeFigureOut">
              <a:rPr lang="en-US" smtClean="0"/>
              <a:pPr/>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DBDE7-BECC-44F9-9D57-23C858F8197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1A53F-C4C3-443E-8C02-07ECD26CDCD1}" type="datetimeFigureOut">
              <a:rPr lang="en-US" smtClean="0"/>
              <a:pPr/>
              <a:t>10/10/2019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DBDE7-BECC-44F9-9D57-23C858F819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010400" cy="1470025"/>
          </a:xfrm>
        </p:spPr>
        <p:txBody>
          <a:bodyPr>
            <a:normAutofit/>
          </a:bodyPr>
          <a:lstStyle/>
          <a:p>
            <a:pPr algn="r"/>
            <a:r>
              <a:rPr lang="en-US" b="1" dirty="0" smtClean="0"/>
              <a:t>Lec.4</a:t>
            </a:r>
            <a:br>
              <a:rPr lang="en-US" b="1" dirty="0" smtClean="0"/>
            </a:br>
            <a:r>
              <a:rPr lang="en-US" b="1" dirty="0" smtClean="0"/>
              <a:t> Dynamic  </a:t>
            </a:r>
            <a:r>
              <a:rPr lang="en-US" b="1" dirty="0"/>
              <a:t>Modeling</a:t>
            </a:r>
          </a:p>
        </p:txBody>
      </p:sp>
      <p:sp>
        <p:nvSpPr>
          <p:cNvPr id="3" name="Subtitle 2"/>
          <p:cNvSpPr>
            <a:spLocks noGrp="1"/>
          </p:cNvSpPr>
          <p:nvPr>
            <p:ph type="subTitle" idx="1"/>
          </p:nvPr>
        </p:nvSpPr>
        <p:spPr/>
        <p:txBody>
          <a:bodyPr/>
          <a:lstStyle/>
          <a:p>
            <a:pPr algn="r"/>
            <a:r>
              <a:rPr lang="en-US" dirty="0" smtClean="0"/>
              <a:t>Instructor : Prashant Mishra</a:t>
            </a:r>
          </a:p>
          <a:p>
            <a:pPr algn="r"/>
            <a:r>
              <a:rPr lang="en-US" dirty="0" smtClean="0"/>
              <a:t>BIAS Bhimtal</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Event-Trace Diagram</a:t>
            </a:r>
            <a:endParaRPr lang="en-US" dirty="0"/>
          </a:p>
        </p:txBody>
      </p:sp>
      <p:sp>
        <p:nvSpPr>
          <p:cNvPr id="3" name="Content Placeholder 2"/>
          <p:cNvSpPr>
            <a:spLocks noGrp="1"/>
          </p:cNvSpPr>
          <p:nvPr>
            <p:ph idx="1"/>
          </p:nvPr>
        </p:nvSpPr>
        <p:spPr>
          <a:xfrm>
            <a:off x="457200" y="914400"/>
            <a:ext cx="8229600" cy="5562600"/>
          </a:xfrm>
        </p:spPr>
        <p:txBody>
          <a:bodyPr>
            <a:normAutofit fontScale="85000" lnSpcReduction="20000"/>
          </a:bodyPr>
          <a:lstStyle/>
          <a:p>
            <a:pPr algn="just"/>
            <a:r>
              <a:rPr lang="en-US" dirty="0"/>
              <a:t>The limitation of scenario is that it is not clear from scenario, how many objects </a:t>
            </a:r>
            <a:r>
              <a:rPr lang="en-US" dirty="0" smtClean="0"/>
              <a:t>are involved </a:t>
            </a:r>
            <a:r>
              <a:rPr lang="en-US" dirty="0"/>
              <a:t>and which object generates an event and which object receives an event.</a:t>
            </a:r>
          </a:p>
          <a:p>
            <a:pPr algn="just"/>
            <a:r>
              <a:rPr lang="en-US" dirty="0"/>
              <a:t>To overcome this limitation, an event-trace diagram is introduced. In the </a:t>
            </a:r>
            <a:r>
              <a:rPr lang="en-US" dirty="0" smtClean="0"/>
              <a:t>event-trace diagram</a:t>
            </a:r>
            <a:r>
              <a:rPr lang="en-US" dirty="0"/>
              <a:t>, the sequence of events and the objects exchanging events both can </a:t>
            </a:r>
            <a:r>
              <a:rPr lang="en-US" dirty="0" smtClean="0"/>
              <a:t>be shown</a:t>
            </a:r>
            <a:r>
              <a:rPr lang="en-US" dirty="0"/>
              <a:t>. </a:t>
            </a:r>
            <a:endParaRPr lang="en-US" dirty="0" smtClean="0"/>
          </a:p>
          <a:p>
            <a:pPr algn="just"/>
            <a:r>
              <a:rPr lang="en-US" dirty="0" smtClean="0"/>
              <a:t>The </a:t>
            </a:r>
            <a:r>
              <a:rPr lang="en-US" dirty="0"/>
              <a:t>diagram shows each object as a vertical line and each event as </a:t>
            </a:r>
            <a:r>
              <a:rPr lang="en-US" dirty="0" smtClean="0"/>
              <a:t>a horizontal </a:t>
            </a:r>
            <a:r>
              <a:rPr lang="en-US" dirty="0"/>
              <a:t>arrow from the sender object to the receiver object. Time increases </a:t>
            </a:r>
            <a:r>
              <a:rPr lang="en-US" dirty="0" smtClean="0"/>
              <a:t>from top </a:t>
            </a:r>
            <a:r>
              <a:rPr lang="en-US" dirty="0"/>
              <a:t>to bottom. Spacing between horizontal arrows carries no information. </a:t>
            </a:r>
            <a:endParaRPr lang="en-US" dirty="0" smtClean="0"/>
          </a:p>
          <a:p>
            <a:pPr algn="just"/>
            <a:r>
              <a:rPr lang="en-US" dirty="0" smtClean="0"/>
              <a:t>Figure 3.2 </a:t>
            </a:r>
            <a:r>
              <a:rPr lang="en-US" dirty="0"/>
              <a:t>shows the event-trace diagram for interaction with the ATM</a:t>
            </a:r>
            <a:r>
              <a:rPr lang="en-US" dirty="0" smtClean="0"/>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447800" y="0"/>
            <a:ext cx="40386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517525" y="2076450"/>
            <a:ext cx="184150" cy="579438"/>
          </a:xfrm>
          <a:prstGeom prst="rect">
            <a:avLst/>
          </a:prstGeom>
          <a:noFill/>
          <a:ln w="12700" cap="sq">
            <a:noFill/>
            <a:miter lim="800000"/>
            <a:headEnd type="none" w="sm" len="sm"/>
            <a:tailEnd type="none" w="sm" len="sm"/>
          </a:ln>
        </p:spPr>
        <p:txBody>
          <a:bodyPr wrap="none">
            <a:spAutoFit/>
          </a:bodyPr>
          <a:lstStyle/>
          <a:p>
            <a:endParaRPr lang="en-US">
              <a:latin typeface="Times New Roman"/>
            </a:endParaRPr>
          </a:p>
        </p:txBody>
      </p:sp>
      <p:sp>
        <p:nvSpPr>
          <p:cNvPr id="14340" name="Text Box 8"/>
          <p:cNvSpPr txBox="1">
            <a:spLocks noChangeArrowheads="1"/>
          </p:cNvSpPr>
          <p:nvPr/>
        </p:nvSpPr>
        <p:spPr bwMode="auto">
          <a:xfrm>
            <a:off x="1965325" y="5886450"/>
            <a:ext cx="5003800" cy="579438"/>
          </a:xfrm>
          <a:prstGeom prst="rect">
            <a:avLst/>
          </a:prstGeom>
          <a:noFill/>
          <a:ln w="12700" cap="sq">
            <a:noFill/>
            <a:miter lim="800000"/>
            <a:headEnd type="none" w="sm" len="sm"/>
            <a:tailEnd type="none" w="sm" len="sm"/>
          </a:ln>
        </p:spPr>
        <p:txBody>
          <a:bodyPr wrap="none">
            <a:spAutoFit/>
          </a:bodyPr>
          <a:lstStyle/>
          <a:p>
            <a:r>
              <a:rPr lang="en-US">
                <a:latin typeface="Times New Roman"/>
              </a:rPr>
              <a:t>Event Trace For a Phone Call</a:t>
            </a:r>
          </a:p>
        </p:txBody>
      </p:sp>
      <p:pic>
        <p:nvPicPr>
          <p:cNvPr id="14341" name="Picture 3" descr="C:\Documents and Settings\prashant\Desktop\event trace for phone call.JPG"/>
          <p:cNvPicPr>
            <a:picLocks noChangeAspect="1" noChangeArrowheads="1"/>
          </p:cNvPicPr>
          <p:nvPr/>
        </p:nvPicPr>
        <p:blipFill>
          <a:blip r:embed="rId3"/>
          <a:srcRect/>
          <a:stretch>
            <a:fillRect/>
          </a:stretch>
        </p:blipFill>
        <p:spPr bwMode="auto">
          <a:xfrm>
            <a:off x="0" y="0"/>
            <a:ext cx="58674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State Machine</a:t>
            </a:r>
            <a:endParaRPr lang="en-US" dirty="0"/>
          </a:p>
        </p:txBody>
      </p:sp>
      <p:sp>
        <p:nvSpPr>
          <p:cNvPr id="3" name="Content Placeholder 2"/>
          <p:cNvSpPr>
            <a:spLocks noGrp="1"/>
          </p:cNvSpPr>
          <p:nvPr>
            <p:ph idx="1"/>
          </p:nvPr>
        </p:nvSpPr>
        <p:spPr>
          <a:xfrm>
            <a:off x="457200" y="1066800"/>
            <a:ext cx="8229600" cy="5059363"/>
          </a:xfrm>
        </p:spPr>
        <p:txBody>
          <a:bodyPr/>
          <a:lstStyle/>
          <a:p>
            <a:pPr algn="just"/>
            <a:r>
              <a:rPr lang="en-US" dirty="0" smtClean="0"/>
              <a:t>A </a:t>
            </a:r>
            <a:r>
              <a:rPr lang="en-US" dirty="0"/>
              <a:t>state machine is a behavior which specifies the sequence of states an object visits</a:t>
            </a:r>
          </a:p>
          <a:p>
            <a:pPr algn="just"/>
            <a:r>
              <a:rPr lang="en-US" dirty="0"/>
              <a:t>during its lifetime in response to events, together with its responses to those events.</a:t>
            </a:r>
          </a:p>
          <a:p>
            <a:pPr algn="just"/>
            <a:r>
              <a:rPr lang="en-US" dirty="0"/>
              <a:t>Now, we describe the various concepts related to state machine in the </a:t>
            </a:r>
            <a:r>
              <a:rPr lang="en-US" dirty="0" smtClean="0"/>
              <a:t>following subsections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STATE</a:t>
            </a:r>
            <a:endParaRPr lang="en-US" dirty="0"/>
          </a:p>
        </p:txBody>
      </p:sp>
      <p:sp>
        <p:nvSpPr>
          <p:cNvPr id="3" name="Content Placeholder 2"/>
          <p:cNvSpPr>
            <a:spLocks noGrp="1"/>
          </p:cNvSpPr>
          <p:nvPr>
            <p:ph idx="1"/>
          </p:nvPr>
        </p:nvSpPr>
        <p:spPr>
          <a:xfrm>
            <a:off x="457200" y="1600200"/>
            <a:ext cx="8534400" cy="4525963"/>
          </a:xfrm>
        </p:spPr>
        <p:txBody>
          <a:bodyPr>
            <a:normAutofit/>
          </a:bodyPr>
          <a:lstStyle/>
          <a:p>
            <a:pPr algn="just"/>
            <a:r>
              <a:rPr lang="en-US" sz="3600" dirty="0" smtClean="0"/>
              <a:t>A state is </a:t>
            </a:r>
            <a:r>
              <a:rPr lang="en-US" sz="3600" b="1" dirty="0" smtClean="0"/>
              <a:t>a condition </a:t>
            </a:r>
            <a:r>
              <a:rPr lang="en-US" sz="3600" dirty="0" smtClean="0"/>
              <a:t>during the life of an </a:t>
            </a:r>
            <a:r>
              <a:rPr lang="en-US" sz="3600" b="1" dirty="0" smtClean="0"/>
              <a:t>object, </a:t>
            </a:r>
            <a:r>
              <a:rPr lang="en-US" sz="3600" dirty="0" smtClean="0"/>
              <a:t>or an interaction, during which, it satisfies some condition, performs some action, or waits for some event. </a:t>
            </a:r>
            <a:endParaRPr lang="en-US" sz="3600" dirty="0" smtClean="0"/>
          </a:p>
          <a:p>
            <a:pPr algn="just"/>
            <a:r>
              <a:rPr lang="en-US" sz="3600" dirty="0" smtClean="0"/>
              <a:t>An </a:t>
            </a:r>
            <a:r>
              <a:rPr lang="en-US" sz="3600" dirty="0" smtClean="0"/>
              <a:t>object remains in a state for a finite (non-instantaneous) time.</a:t>
            </a:r>
          </a:p>
          <a:p>
            <a:pPr algn="just"/>
            <a:endParaRPr lang="en-US" sz="3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15962"/>
          </a:xfrm>
        </p:spPr>
        <p:txBody>
          <a:bodyPr>
            <a:normAutofit fontScale="90000"/>
          </a:bodyPr>
          <a:lstStyle/>
          <a:p>
            <a:r>
              <a:rPr lang="en-US" b="1" dirty="0" smtClean="0"/>
              <a:t>State</a:t>
            </a:r>
            <a:endParaRPr lang="en-US" dirty="0"/>
          </a:p>
        </p:txBody>
      </p:sp>
      <p:sp>
        <p:nvSpPr>
          <p:cNvPr id="3" name="Content Placeholder 2"/>
          <p:cNvSpPr>
            <a:spLocks noGrp="1"/>
          </p:cNvSpPr>
          <p:nvPr>
            <p:ph idx="1"/>
          </p:nvPr>
        </p:nvSpPr>
        <p:spPr>
          <a:xfrm>
            <a:off x="304800" y="762000"/>
            <a:ext cx="8229600" cy="5791200"/>
          </a:xfrm>
        </p:spPr>
        <p:txBody>
          <a:bodyPr>
            <a:noAutofit/>
          </a:bodyPr>
          <a:lstStyle/>
          <a:p>
            <a:pPr algn="just"/>
            <a:r>
              <a:rPr lang="en-US" sz="2600" dirty="0" smtClean="0"/>
              <a:t>A </a:t>
            </a:r>
            <a:r>
              <a:rPr lang="en-US" sz="2600" dirty="0" smtClean="0"/>
              <a:t>state corresponds </a:t>
            </a:r>
            <a:r>
              <a:rPr lang="en-US" sz="2600" dirty="0"/>
              <a:t>to the interval between two events received by an object and </a:t>
            </a:r>
            <a:r>
              <a:rPr lang="en-US" sz="2600" dirty="0" smtClean="0"/>
              <a:t>describes the </a:t>
            </a:r>
            <a:r>
              <a:rPr lang="en-US" sz="2600" dirty="0"/>
              <a:t>"value" of the object for that time period. A state is an </a:t>
            </a:r>
            <a:r>
              <a:rPr lang="en-US" sz="2600" dirty="0" smtClean="0"/>
              <a:t> abstraction </a:t>
            </a:r>
            <a:r>
              <a:rPr lang="en-US" sz="2600" dirty="0"/>
              <a:t>of an </a:t>
            </a:r>
            <a:r>
              <a:rPr lang="en-US" sz="2600" dirty="0" smtClean="0"/>
              <a:t>object‘s attribute </a:t>
            </a:r>
            <a:r>
              <a:rPr lang="en-US" sz="2600" dirty="0"/>
              <a:t>values and links, where sets of values are grouped together into a </a:t>
            </a:r>
            <a:r>
              <a:rPr lang="en-US" sz="2600" dirty="0" smtClean="0"/>
              <a:t>state according </a:t>
            </a:r>
            <a:r>
              <a:rPr lang="en-US" sz="2600" dirty="0"/>
              <a:t>to properties that affect the general behavior of the object. For </a:t>
            </a:r>
            <a:r>
              <a:rPr lang="en-US" sz="2600" dirty="0" smtClean="0"/>
              <a:t>instance, stack </a:t>
            </a:r>
            <a:r>
              <a:rPr lang="en-US" sz="2600" dirty="0"/>
              <a:t>is empty or stack is full are different states of the object stack. As </a:t>
            </a:r>
            <a:r>
              <a:rPr lang="en-US" sz="2600" dirty="0" smtClean="0"/>
              <a:t>state corresponds </a:t>
            </a:r>
            <a:r>
              <a:rPr lang="en-US" sz="2600" dirty="0"/>
              <a:t>to interval between two events received by an object so it has duration.</a:t>
            </a:r>
          </a:p>
          <a:p>
            <a:pPr algn="just"/>
            <a:r>
              <a:rPr lang="en-US" sz="2600" dirty="0"/>
              <a:t>A </a:t>
            </a:r>
            <a:r>
              <a:rPr lang="en-US" sz="2600" dirty="0" smtClean="0"/>
              <a:t>sub state </a:t>
            </a:r>
            <a:r>
              <a:rPr lang="en-US" sz="2600" dirty="0"/>
              <a:t>is a state that is nested in another state. A state that has </a:t>
            </a:r>
            <a:r>
              <a:rPr lang="en-US" sz="2600" dirty="0" smtClean="0"/>
              <a:t>sub states is called </a:t>
            </a:r>
            <a:r>
              <a:rPr lang="en-US" sz="2600" dirty="0"/>
              <a:t>a composite state. A state that has no </a:t>
            </a:r>
            <a:r>
              <a:rPr lang="en-US" sz="2600" dirty="0" smtClean="0"/>
              <a:t>sub states </a:t>
            </a:r>
            <a:r>
              <a:rPr lang="en-US" sz="2600" dirty="0"/>
              <a:t>is called a simple state.</a:t>
            </a:r>
          </a:p>
          <a:p>
            <a:pPr algn="just"/>
            <a:r>
              <a:rPr lang="en-US" sz="2600" dirty="0" smtClean="0"/>
              <a:t>Sub states </a:t>
            </a:r>
            <a:r>
              <a:rPr lang="en-US" sz="2600" dirty="0"/>
              <a:t>may be nested to any level.</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Transition</a:t>
            </a:r>
            <a:endParaRPr lang="en-US" dirty="0"/>
          </a:p>
        </p:txBody>
      </p:sp>
      <p:sp>
        <p:nvSpPr>
          <p:cNvPr id="3" name="Content Placeholder 2"/>
          <p:cNvSpPr>
            <a:spLocks noGrp="1"/>
          </p:cNvSpPr>
          <p:nvPr>
            <p:ph idx="1"/>
          </p:nvPr>
        </p:nvSpPr>
        <p:spPr>
          <a:xfrm>
            <a:off x="228600" y="838200"/>
            <a:ext cx="8534400" cy="5638800"/>
          </a:xfrm>
        </p:spPr>
        <p:txBody>
          <a:bodyPr>
            <a:noAutofit/>
          </a:bodyPr>
          <a:lstStyle/>
          <a:p>
            <a:pPr algn="just">
              <a:buNone/>
            </a:pPr>
            <a:r>
              <a:rPr lang="en-US" sz="2400" dirty="0" smtClean="0"/>
              <a:t>A </a:t>
            </a:r>
            <a:r>
              <a:rPr lang="en-US" sz="2400" dirty="0"/>
              <a:t>transition is a relationship between two states indicating that an object in the </a:t>
            </a:r>
            <a:r>
              <a:rPr lang="en-US" sz="2400" dirty="0" smtClean="0"/>
              <a:t>first state </a:t>
            </a:r>
            <a:r>
              <a:rPr lang="en-US" sz="2400" dirty="0"/>
              <a:t>will, when a specified set of events and conditions are satisfied, perform </a:t>
            </a:r>
            <a:r>
              <a:rPr lang="en-US" sz="2400" dirty="0" smtClean="0"/>
              <a:t>certain actions </a:t>
            </a:r>
            <a:r>
              <a:rPr lang="en-US" sz="2400" dirty="0"/>
              <a:t>and enter the second state. Transition can be self-transition. It is a </a:t>
            </a:r>
            <a:r>
              <a:rPr lang="en-US" sz="2400" dirty="0" smtClean="0"/>
              <a:t>transition whose </a:t>
            </a:r>
            <a:r>
              <a:rPr lang="en-US" sz="2400" dirty="0"/>
              <a:t>source and target states are the same.</a:t>
            </a:r>
          </a:p>
          <a:p>
            <a:pPr algn="just">
              <a:buNone/>
            </a:pPr>
            <a:r>
              <a:rPr lang="en-US" sz="2400" dirty="0"/>
              <a:t>If a transition is to a composite state, the nested state machine must have an </a:t>
            </a:r>
            <a:r>
              <a:rPr lang="en-US" sz="2400" dirty="0" smtClean="0"/>
              <a:t>initial state</a:t>
            </a:r>
            <a:r>
              <a:rPr lang="en-US" sz="2400" dirty="0"/>
              <a:t>. If a transition is to a </a:t>
            </a:r>
            <a:r>
              <a:rPr lang="en-US" sz="2400" dirty="0" smtClean="0"/>
              <a:t>sub state</a:t>
            </a:r>
            <a:r>
              <a:rPr lang="en-US" sz="2400" dirty="0"/>
              <a:t>, the </a:t>
            </a:r>
            <a:r>
              <a:rPr lang="en-US" sz="2400" dirty="0" smtClean="0"/>
              <a:t>sub state </a:t>
            </a:r>
            <a:r>
              <a:rPr lang="en-US" sz="2400" dirty="0"/>
              <a:t>is entered after any entry action </a:t>
            </a:r>
            <a:r>
              <a:rPr lang="en-US" sz="2400" dirty="0" smtClean="0"/>
              <a:t>for the </a:t>
            </a:r>
            <a:r>
              <a:rPr lang="en-US" sz="2400" dirty="0"/>
              <a:t>enclosing composite state is executed followed by any entry action for </a:t>
            </a:r>
            <a:r>
              <a:rPr lang="en-US" sz="2400" dirty="0" smtClean="0"/>
              <a:t>the sub state</a:t>
            </a:r>
            <a:r>
              <a:rPr lang="en-US" sz="2400" dirty="0"/>
              <a:t>.</a:t>
            </a:r>
          </a:p>
          <a:p>
            <a:pPr algn="just">
              <a:buNone/>
            </a:pPr>
            <a:r>
              <a:rPr lang="en-US" sz="2400" dirty="0"/>
              <a:t>If a transition is from a </a:t>
            </a:r>
            <a:r>
              <a:rPr lang="en-US" sz="2400" dirty="0" smtClean="0"/>
              <a:t>sub state </a:t>
            </a:r>
            <a:r>
              <a:rPr lang="en-US" sz="2400" dirty="0"/>
              <a:t>within the composite state, any exit action for </a:t>
            </a:r>
            <a:r>
              <a:rPr lang="en-US" sz="2400" dirty="0" smtClean="0"/>
              <a:t>the sub state </a:t>
            </a:r>
            <a:r>
              <a:rPr lang="en-US" sz="2400" dirty="0"/>
              <a:t>is executed followed by any exit action for the enclosing composite state. </a:t>
            </a:r>
            <a:r>
              <a:rPr lang="en-US" sz="2400" dirty="0" smtClean="0"/>
              <a:t>A transition </a:t>
            </a:r>
            <a:r>
              <a:rPr lang="en-US" sz="2400" dirty="0"/>
              <a:t>from the composite state may occur from any of the </a:t>
            </a:r>
            <a:r>
              <a:rPr lang="en-US" sz="2400" dirty="0" smtClean="0"/>
              <a:t>sub states </a:t>
            </a:r>
            <a:r>
              <a:rPr lang="en-US" sz="2400" dirty="0"/>
              <a:t>and </a:t>
            </a:r>
            <a:r>
              <a:rPr lang="en-US" sz="2400" dirty="0" smtClean="0"/>
              <a:t>takes precedence </a:t>
            </a:r>
            <a:r>
              <a:rPr lang="en-US" sz="2400" dirty="0"/>
              <a:t>over any of the transitions for the current </a:t>
            </a:r>
            <a:r>
              <a:rPr lang="en-US" sz="2400" dirty="0" smtClean="0"/>
              <a:t>sub state</a:t>
            </a:r>
            <a:r>
              <a:rPr lang="en-US" sz="2400" dirty="0"/>
              <a:t>.</a:t>
            </a:r>
          </a:p>
          <a:p>
            <a:pPr algn="just">
              <a:buNone/>
            </a:pP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b="1" dirty="0" smtClean="0"/>
              <a:t>Action</a:t>
            </a:r>
            <a:endParaRPr lang="en-US" dirty="0"/>
          </a:p>
        </p:txBody>
      </p:sp>
      <p:sp>
        <p:nvSpPr>
          <p:cNvPr id="3" name="Content Placeholder 2"/>
          <p:cNvSpPr>
            <a:spLocks noGrp="1"/>
          </p:cNvSpPr>
          <p:nvPr>
            <p:ph idx="1"/>
          </p:nvPr>
        </p:nvSpPr>
        <p:spPr>
          <a:xfrm>
            <a:off x="457200" y="1143000"/>
            <a:ext cx="8229600" cy="4983163"/>
          </a:xfrm>
        </p:spPr>
        <p:txBody>
          <a:bodyPr>
            <a:normAutofit fontScale="92500" lnSpcReduction="10000"/>
          </a:bodyPr>
          <a:lstStyle/>
          <a:p>
            <a:pPr algn="just">
              <a:buNone/>
            </a:pPr>
            <a:r>
              <a:rPr lang="en-US" dirty="0" smtClean="0"/>
              <a:t>An action is an executable, atomic (with reference to the state </a:t>
            </a:r>
            <a:r>
              <a:rPr lang="en-US" dirty="0" smtClean="0"/>
              <a:t>machine) computation</a:t>
            </a:r>
            <a:r>
              <a:rPr lang="en-US" dirty="0" smtClean="0"/>
              <a:t>. Actions may include operations, the creation or destruction of </a:t>
            </a:r>
            <a:r>
              <a:rPr lang="en-US" dirty="0" smtClean="0"/>
              <a:t>other objects</a:t>
            </a:r>
            <a:r>
              <a:rPr lang="en-US" dirty="0" smtClean="0"/>
              <a:t>, or the sending of signals to other objects (events). An action is </a:t>
            </a:r>
            <a:r>
              <a:rPr lang="en-US" dirty="0" smtClean="0"/>
              <a:t>an instantaneous </a:t>
            </a:r>
            <a:r>
              <a:rPr lang="en-US" dirty="0" smtClean="0"/>
              <a:t>operation. An action represents an operation whose duration </a:t>
            </a:r>
            <a:r>
              <a:rPr lang="en-US" dirty="0" smtClean="0"/>
              <a:t>is insignificant </a:t>
            </a:r>
            <a:r>
              <a:rPr lang="en-US" dirty="0" smtClean="0"/>
              <a:t>compared to the resolution of the state diagram. For </a:t>
            </a:r>
            <a:r>
              <a:rPr lang="en-US" dirty="0" smtClean="0"/>
              <a:t>instance,  disconnect </a:t>
            </a:r>
            <a:r>
              <a:rPr lang="en-US" dirty="0" smtClean="0"/>
              <a:t>phone line might be an action in response to an on-hook </a:t>
            </a:r>
            <a:r>
              <a:rPr lang="en-US" dirty="0" smtClean="0"/>
              <a:t>event for the phone </a:t>
            </a:r>
            <a:r>
              <a:rPr lang="en-US" dirty="0" smtClean="0"/>
              <a:t>line. An action is associated with </a:t>
            </a:r>
            <a:r>
              <a:rPr lang="en-US" dirty="0" smtClean="0"/>
              <a:t>an </a:t>
            </a:r>
            <a:r>
              <a:rPr lang="en-US" dirty="0" smtClean="0"/>
              <a:t>event.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15962"/>
          </a:xfrm>
        </p:spPr>
        <p:txBody>
          <a:bodyPr>
            <a:normAutofit fontScale="90000"/>
          </a:bodyPr>
          <a:lstStyle/>
          <a:p>
            <a:r>
              <a:rPr lang="en-US" b="1" dirty="0" smtClean="0"/>
              <a:t>Activity</a:t>
            </a:r>
            <a:endParaRPr lang="en-US" dirty="0"/>
          </a:p>
        </p:txBody>
      </p:sp>
      <p:sp>
        <p:nvSpPr>
          <p:cNvPr id="3" name="Content Placeholder 2"/>
          <p:cNvSpPr>
            <a:spLocks noGrp="1"/>
          </p:cNvSpPr>
          <p:nvPr>
            <p:ph idx="1"/>
          </p:nvPr>
        </p:nvSpPr>
        <p:spPr>
          <a:xfrm>
            <a:off x="457200" y="685800"/>
            <a:ext cx="8229600" cy="5943600"/>
          </a:xfrm>
        </p:spPr>
        <p:txBody>
          <a:bodyPr>
            <a:normAutofit fontScale="92500" lnSpcReduction="20000"/>
          </a:bodyPr>
          <a:lstStyle/>
          <a:p>
            <a:pPr algn="just">
              <a:buNone/>
            </a:pPr>
            <a:r>
              <a:rPr lang="en-US" dirty="0" smtClean="0"/>
              <a:t>Activity is an operation that takes time to complete. An activity is associated with </a:t>
            </a:r>
            <a:r>
              <a:rPr lang="en-US" dirty="0" smtClean="0"/>
              <a:t>a state</a:t>
            </a:r>
            <a:r>
              <a:rPr lang="en-US" dirty="0" smtClean="0"/>
              <a:t>. Activity includes continuous operations such as displaying a picture on </a:t>
            </a:r>
            <a:r>
              <a:rPr lang="en-US" dirty="0" smtClean="0"/>
              <a:t>a television </a:t>
            </a:r>
            <a:r>
              <a:rPr lang="en-US" dirty="0" smtClean="0"/>
              <a:t>screen as well as sequential operations that terminate by themselves </a:t>
            </a:r>
            <a:r>
              <a:rPr lang="en-US" dirty="0" smtClean="0"/>
              <a:t>after an </a:t>
            </a:r>
            <a:r>
              <a:rPr lang="en-US" dirty="0" smtClean="0"/>
              <a:t>interval of time such as closing a valve or performing a computation. A state </a:t>
            </a:r>
            <a:r>
              <a:rPr lang="en-US" dirty="0" smtClean="0"/>
              <a:t>may control </a:t>
            </a:r>
            <a:r>
              <a:rPr lang="en-US" dirty="0" smtClean="0"/>
              <a:t>a continuous activity such as ringing a telephone bell that persists until </a:t>
            </a:r>
            <a:r>
              <a:rPr lang="en-US" dirty="0" smtClean="0"/>
              <a:t>an event </a:t>
            </a:r>
            <a:r>
              <a:rPr lang="en-US" dirty="0" smtClean="0"/>
              <a:t>terminates it causing the transition of the state. Activity starts on entry to </a:t>
            </a:r>
            <a:r>
              <a:rPr lang="en-US" dirty="0" smtClean="0"/>
              <a:t>the state </a:t>
            </a:r>
            <a:r>
              <a:rPr lang="en-US" dirty="0" smtClean="0"/>
              <a:t>and stops on exit. A state may also control a sequential activity such as a </a:t>
            </a:r>
            <a:r>
              <a:rPr lang="en-US" dirty="0" smtClean="0"/>
              <a:t>robot moving </a:t>
            </a:r>
            <a:r>
              <a:rPr lang="en-US" dirty="0" smtClean="0"/>
              <a:t>a part that progresses until it completes or until it is interrupted by an </a:t>
            </a:r>
            <a:r>
              <a:rPr lang="en-US" dirty="0" smtClean="0"/>
              <a:t>event that </a:t>
            </a:r>
            <a:r>
              <a:rPr lang="en-US" dirty="0" smtClean="0"/>
              <a:t>terminates prematurely.</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b="1" dirty="0" smtClean="0"/>
              <a:t>State Diagram</a:t>
            </a:r>
            <a:endParaRPr lang="en-US" dirty="0"/>
          </a:p>
        </p:txBody>
      </p:sp>
      <p:sp>
        <p:nvSpPr>
          <p:cNvPr id="3" name="Content Placeholder 2"/>
          <p:cNvSpPr>
            <a:spLocks noGrp="1"/>
          </p:cNvSpPr>
          <p:nvPr>
            <p:ph idx="1"/>
          </p:nvPr>
        </p:nvSpPr>
        <p:spPr>
          <a:xfrm>
            <a:off x="457200" y="1066800"/>
            <a:ext cx="8229600" cy="5562600"/>
          </a:xfrm>
        </p:spPr>
        <p:txBody>
          <a:bodyPr>
            <a:normAutofit fontScale="85000" lnSpcReduction="10000"/>
          </a:bodyPr>
          <a:lstStyle/>
          <a:p>
            <a:pPr algn="just">
              <a:buNone/>
            </a:pPr>
            <a:r>
              <a:rPr lang="en-US" dirty="0" smtClean="0"/>
              <a:t>State diagrams are used to describe the behavior of a system. State </a:t>
            </a:r>
            <a:r>
              <a:rPr lang="en-US" dirty="0" smtClean="0"/>
              <a:t>diagrams describe </a:t>
            </a:r>
            <a:r>
              <a:rPr lang="en-US" dirty="0" smtClean="0"/>
              <a:t>all of the possible states of an object as events occur. </a:t>
            </a:r>
            <a:endParaRPr lang="en-US" dirty="0" smtClean="0"/>
          </a:p>
          <a:p>
            <a:pPr algn="just">
              <a:buNone/>
            </a:pPr>
            <a:r>
              <a:rPr lang="en-US" dirty="0" smtClean="0"/>
              <a:t>Each diagram usually </a:t>
            </a:r>
            <a:r>
              <a:rPr lang="en-US" dirty="0" smtClean="0"/>
              <a:t>represents objects of a single class and tracks the different states of </a:t>
            </a:r>
            <a:r>
              <a:rPr lang="en-US" dirty="0" smtClean="0"/>
              <a:t>its objects </a:t>
            </a:r>
            <a:r>
              <a:rPr lang="en-US" dirty="0" smtClean="0"/>
              <a:t>through the system.</a:t>
            </a:r>
          </a:p>
          <a:p>
            <a:pPr algn="just">
              <a:buNone/>
            </a:pPr>
            <a:r>
              <a:rPr lang="en-US" dirty="0" smtClean="0"/>
              <a:t>It relates events and states. A change of state caused by an event is called </a:t>
            </a:r>
            <a:r>
              <a:rPr lang="en-US" dirty="0" smtClean="0"/>
              <a:t>a transition</a:t>
            </a:r>
            <a:r>
              <a:rPr lang="en-US" dirty="0" smtClean="0"/>
              <a:t>. Transition is drawn as an arrow from the receiving state to the target state.</a:t>
            </a:r>
          </a:p>
          <a:p>
            <a:pPr algn="just">
              <a:buNone/>
            </a:pPr>
            <a:r>
              <a:rPr lang="en-US" dirty="0" smtClean="0"/>
              <a:t>A state diagram is graph whose nodes are states and whose directed arcs </a:t>
            </a:r>
            <a:r>
              <a:rPr lang="en-US" dirty="0" smtClean="0"/>
              <a:t>are transitions </a:t>
            </a:r>
            <a:r>
              <a:rPr lang="en-US" dirty="0" smtClean="0"/>
              <a:t>labeled by event names. State diagram specifies the state sequence</a:t>
            </a:r>
          </a:p>
          <a:p>
            <a:pPr algn="just">
              <a:buNone/>
            </a:pPr>
            <a:r>
              <a:rPr lang="en-US" dirty="0" smtClean="0"/>
              <a:t>caused by an event sequence.</a:t>
            </a:r>
          </a:p>
          <a:p>
            <a:pPr algn="just">
              <a:buNone/>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The dynamic model </a:t>
            </a:r>
          </a:p>
        </p:txBody>
      </p:sp>
      <p:sp>
        <p:nvSpPr>
          <p:cNvPr id="3" name="Content Placeholder 2"/>
          <p:cNvSpPr>
            <a:spLocks noGrp="1"/>
          </p:cNvSpPr>
          <p:nvPr>
            <p:ph idx="1"/>
          </p:nvPr>
        </p:nvSpPr>
        <p:spPr>
          <a:xfrm>
            <a:off x="457200" y="990600"/>
            <a:ext cx="8229600" cy="5715000"/>
          </a:xfrm>
        </p:spPr>
        <p:txBody>
          <a:bodyPr>
            <a:noAutofit/>
          </a:bodyPr>
          <a:lstStyle/>
          <a:p>
            <a:pPr algn="just"/>
            <a:r>
              <a:rPr lang="en-US" sz="2400" dirty="0"/>
              <a:t>The dynamic model shows the </a:t>
            </a:r>
            <a:r>
              <a:rPr lang="en-US" sz="2400" b="1" dirty="0"/>
              <a:t>time-dependent </a:t>
            </a:r>
            <a:r>
              <a:rPr lang="en-US" sz="2400" dirty="0"/>
              <a:t>behavior of the system and the objects in it. Events can be defined as “something happened at a point of time”. The dynamic model is important for interactive systems. The logical correctness of events depends on the sequences of interactions, or sequence of events</a:t>
            </a:r>
            <a:r>
              <a:rPr lang="en-US" sz="2400" dirty="0" smtClean="0"/>
              <a:t>.</a:t>
            </a:r>
          </a:p>
          <a:p>
            <a:pPr algn="just"/>
            <a:r>
              <a:rPr lang="en-US" sz="2400" dirty="0" smtClean="0"/>
              <a:t>Dynamic </a:t>
            </a:r>
            <a:r>
              <a:rPr lang="en-US" sz="2400" dirty="0"/>
              <a:t>model describes those aspects of the system that changes with the time. </a:t>
            </a:r>
            <a:r>
              <a:rPr lang="en-US" sz="2400" dirty="0" smtClean="0"/>
              <a:t>It is </a:t>
            </a:r>
            <a:r>
              <a:rPr lang="en-US" sz="2400" dirty="0"/>
              <a:t>used to specify and implement control aspects of the system. It depicts </a:t>
            </a:r>
            <a:r>
              <a:rPr lang="en-US" sz="2400" dirty="0" smtClean="0"/>
              <a:t>states, transitions</a:t>
            </a:r>
            <a:r>
              <a:rPr lang="en-US" sz="2400" dirty="0"/>
              <a:t>, events and actions. The dynamic model includes event trace </a:t>
            </a:r>
            <a:r>
              <a:rPr lang="en-US" sz="2400" dirty="0" smtClean="0"/>
              <a:t>diagrams describing </a:t>
            </a:r>
            <a:r>
              <a:rPr lang="en-US" sz="2400" dirty="0"/>
              <a:t>scenarios. </a:t>
            </a:r>
            <a:endParaRPr lang="en-US" sz="2400" dirty="0" smtClean="0"/>
          </a:p>
          <a:p>
            <a:pPr algn="just"/>
            <a:r>
              <a:rPr lang="en-US" sz="2400" dirty="0" smtClean="0"/>
              <a:t>You </a:t>
            </a:r>
            <a:r>
              <a:rPr lang="en-US" sz="2400" dirty="0"/>
              <a:t>can understand a system by first looking at its static structure, the structure of its objects, and their relationships over time. Aspects of a system that are concerned with time and changes are the </a:t>
            </a:r>
            <a:r>
              <a:rPr lang="en-US" sz="2400" b="1" dirty="0"/>
              <a:t>dynamic models</a:t>
            </a:r>
            <a:r>
              <a:rPr lang="en-US" sz="2400"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When to use state diagrams</a:t>
            </a:r>
            <a:endParaRPr lang="en-US" dirty="0"/>
          </a:p>
        </p:txBody>
      </p:sp>
      <p:sp>
        <p:nvSpPr>
          <p:cNvPr id="3" name="Content Placeholder 2"/>
          <p:cNvSpPr>
            <a:spLocks noGrp="1"/>
          </p:cNvSpPr>
          <p:nvPr>
            <p:ph idx="1"/>
          </p:nvPr>
        </p:nvSpPr>
        <p:spPr/>
        <p:txBody>
          <a:bodyPr>
            <a:normAutofit fontScale="92500" lnSpcReduction="10000"/>
          </a:bodyPr>
          <a:lstStyle/>
          <a:p>
            <a:pPr algn="just">
              <a:buNone/>
            </a:pPr>
            <a:r>
              <a:rPr lang="en-US" dirty="0" smtClean="0"/>
              <a:t>Use state diagrams to demonstrate the behavior of an object through many </a:t>
            </a:r>
            <a:r>
              <a:rPr lang="en-US" dirty="0" smtClean="0"/>
              <a:t>use cases </a:t>
            </a:r>
            <a:r>
              <a:rPr lang="en-US" dirty="0" smtClean="0"/>
              <a:t>of the system. Only use state diagrams for classes where it is necessary </a:t>
            </a:r>
            <a:r>
              <a:rPr lang="en-US" dirty="0" smtClean="0"/>
              <a:t>to understand </a:t>
            </a:r>
            <a:r>
              <a:rPr lang="en-US" dirty="0" smtClean="0"/>
              <a:t>the behavior of the object through the entire system. Not all classes </a:t>
            </a:r>
            <a:r>
              <a:rPr lang="en-US" dirty="0" smtClean="0"/>
              <a:t>will require </a:t>
            </a:r>
            <a:r>
              <a:rPr lang="en-US" dirty="0" smtClean="0"/>
              <a:t>a state diagram and state diagrams are not useful for describing </a:t>
            </a:r>
            <a:r>
              <a:rPr lang="en-US" dirty="0" smtClean="0"/>
              <a:t>the collaboration </a:t>
            </a:r>
            <a:r>
              <a:rPr lang="en-US" dirty="0" smtClean="0"/>
              <a:t>of all objects in a use case. State diagrams are combined with </a:t>
            </a:r>
            <a:r>
              <a:rPr lang="en-US" dirty="0" smtClean="0"/>
              <a:t>other diagrams </a:t>
            </a:r>
            <a:r>
              <a:rPr lang="en-US" dirty="0" smtClean="0"/>
              <a:t>such as interaction diagrams and activity diagrams.</a:t>
            </a:r>
          </a:p>
          <a:p>
            <a:pPr algn="just">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state diagram for phone line </a:t>
            </a:r>
            <a:endParaRPr lang="en-US" dirty="0"/>
          </a:p>
        </p:txBody>
      </p:sp>
      <p:pic>
        <p:nvPicPr>
          <p:cNvPr id="4" name="Picture 3"/>
          <p:cNvPicPr/>
          <p:nvPr/>
        </p:nvPicPr>
        <p:blipFill>
          <a:blip r:embed="rId2"/>
          <a:srcRect/>
          <a:stretch>
            <a:fillRect/>
          </a:stretch>
        </p:blipFill>
        <p:spPr bwMode="auto">
          <a:xfrm>
            <a:off x="2438400" y="990600"/>
            <a:ext cx="41148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Documents and Settings\prashant\Desktop\state diagram for phone line.JPG"/>
          <p:cNvPicPr>
            <a:picLocks noChangeAspect="1" noChangeArrowheads="1"/>
          </p:cNvPicPr>
          <p:nvPr/>
        </p:nvPicPr>
        <p:blipFill>
          <a:blip r:embed="rId2"/>
          <a:srcRect/>
          <a:stretch>
            <a:fillRect/>
          </a:stretch>
        </p:blipFill>
        <p:spPr bwMode="auto">
          <a:xfrm>
            <a:off x="914400" y="0"/>
            <a:ext cx="7086600" cy="689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304800"/>
            <a:ext cx="9144000" cy="2338388"/>
          </a:xfrm>
          <a:prstGeom prst="rect">
            <a:avLst/>
          </a:prstGeom>
          <a:noFill/>
          <a:ln w="9525">
            <a:noFill/>
            <a:miter lim="800000"/>
            <a:headEnd/>
            <a:tailEnd/>
          </a:ln>
        </p:spPr>
      </p:pic>
      <p:pic>
        <p:nvPicPr>
          <p:cNvPr id="19459" name="Picture 3"/>
          <p:cNvPicPr>
            <a:picLocks noChangeAspect="1" noChangeArrowheads="1"/>
          </p:cNvPicPr>
          <p:nvPr/>
        </p:nvPicPr>
        <p:blipFill>
          <a:blip r:embed="rId3"/>
          <a:srcRect/>
          <a:stretch>
            <a:fillRect/>
          </a:stretch>
        </p:blipFill>
        <p:spPr bwMode="auto">
          <a:xfrm>
            <a:off x="0" y="2667000"/>
            <a:ext cx="9144000" cy="148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a:srcRect/>
          <a:stretch>
            <a:fillRect/>
          </a:stretch>
        </p:blipFill>
        <p:spPr bwMode="auto">
          <a:xfrm>
            <a:off x="0" y="1524000"/>
            <a:ext cx="9144000" cy="357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838200" y="0"/>
            <a:ext cx="6324600" cy="6796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2"/>
          <a:srcRect/>
          <a:stretch>
            <a:fillRect/>
          </a:stretch>
        </p:blipFill>
        <p:spPr bwMode="auto">
          <a:xfrm>
            <a:off x="228600" y="1143000"/>
            <a:ext cx="8534400" cy="5300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676400" y="0"/>
            <a:ext cx="4724400" cy="685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676400" y="0"/>
            <a:ext cx="4953000" cy="6824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1676400" y="1"/>
            <a:ext cx="6019800" cy="6871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10000"/>
          </a:bodyPr>
          <a:lstStyle/>
          <a:p>
            <a:pPr algn="just"/>
            <a:r>
              <a:rPr lang="en-US" dirty="0"/>
              <a:t>Control describes the sequences of operations that occur in response to external stimuli without consideration of what the </a:t>
            </a:r>
            <a:r>
              <a:rPr lang="en-US" b="1" dirty="0"/>
              <a:t>operations do</a:t>
            </a:r>
            <a:r>
              <a:rPr lang="en-US" dirty="0"/>
              <a:t>, </a:t>
            </a:r>
            <a:r>
              <a:rPr lang="en-US" b="1" dirty="0"/>
              <a:t>what they operate on</a:t>
            </a:r>
            <a:r>
              <a:rPr lang="en-US" dirty="0"/>
              <a:t>, or </a:t>
            </a:r>
            <a:r>
              <a:rPr lang="en-US" b="1" dirty="0"/>
              <a:t>how they are implemented</a:t>
            </a:r>
            <a:r>
              <a:rPr lang="en-US" dirty="0" smtClean="0"/>
              <a:t>.</a:t>
            </a:r>
            <a:r>
              <a:rPr lang="en-US" dirty="0"/>
              <a:t> </a:t>
            </a:r>
          </a:p>
          <a:p>
            <a:pPr algn="just"/>
            <a:r>
              <a:rPr lang="en-US" dirty="0"/>
              <a:t>The major dynamic modeling concepts are </a:t>
            </a:r>
            <a:r>
              <a:rPr lang="en-US" b="1" dirty="0"/>
              <a:t>events</a:t>
            </a:r>
            <a:r>
              <a:rPr lang="en-US" dirty="0"/>
              <a:t>, which represent external stimuli, and </a:t>
            </a:r>
            <a:r>
              <a:rPr lang="en-US" b="1" dirty="0"/>
              <a:t>states</a:t>
            </a:r>
            <a:r>
              <a:rPr lang="en-US" dirty="0"/>
              <a:t>, which represent values of objects. The state diagram is a standard computer science concept (a graphical representation of finite state machines).</a:t>
            </a:r>
          </a:p>
          <a:p>
            <a:pPr algn="just"/>
            <a:r>
              <a:rPr lang="en-US" dirty="0"/>
              <a:t>Emphasis is on the use of events and states to specify control rather than as algebraic constructs.</a:t>
            </a:r>
          </a:p>
          <a:p>
            <a:pPr algn="just"/>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2"/>
          </a:xfrm>
        </p:spPr>
        <p:txBody>
          <a:bodyPr>
            <a:normAutofit fontScale="90000"/>
          </a:bodyPr>
          <a:lstStyle/>
          <a:p>
            <a:r>
              <a:rPr lang="en-US" b="1" dirty="0" smtClean="0"/>
              <a:t>EVENTS</a:t>
            </a:r>
            <a:endParaRPr lang="en-US" dirty="0"/>
          </a:p>
        </p:txBody>
      </p:sp>
      <p:sp>
        <p:nvSpPr>
          <p:cNvPr id="3" name="Content Placeholder 2"/>
          <p:cNvSpPr>
            <a:spLocks noGrp="1"/>
          </p:cNvSpPr>
          <p:nvPr>
            <p:ph idx="1"/>
          </p:nvPr>
        </p:nvSpPr>
        <p:spPr>
          <a:xfrm>
            <a:off x="533400" y="609600"/>
            <a:ext cx="8229600" cy="6248400"/>
          </a:xfrm>
        </p:spPr>
        <p:txBody>
          <a:bodyPr>
            <a:noAutofit/>
          </a:bodyPr>
          <a:lstStyle/>
          <a:p>
            <a:pPr algn="just"/>
            <a:r>
              <a:rPr lang="en-US" sz="2300" dirty="0"/>
              <a:t>An event is simply </a:t>
            </a:r>
            <a:r>
              <a:rPr lang="en-US" sz="2300" b="1" dirty="0"/>
              <a:t>an occurrence</a:t>
            </a:r>
            <a:r>
              <a:rPr lang="en-US" sz="2300" dirty="0"/>
              <a:t>. An event is actually a one way transmission of information from one object to another, but sometimes it may be that an event that occurs on a single object and changes the state of that object.</a:t>
            </a:r>
          </a:p>
          <a:p>
            <a:pPr algn="just"/>
            <a:r>
              <a:rPr lang="en-US" sz="2300" dirty="0"/>
              <a:t> An event is an external stimulus from one object to </a:t>
            </a:r>
            <a:r>
              <a:rPr lang="en-US" sz="2300" dirty="0" smtClean="0"/>
              <a:t>another, which </a:t>
            </a:r>
            <a:r>
              <a:rPr lang="en-US" sz="2300" dirty="0"/>
              <a:t>occurs at a particular point in time. An event is a one-way transmission </a:t>
            </a:r>
            <a:r>
              <a:rPr lang="en-US" sz="2300" dirty="0" smtClean="0"/>
              <a:t>of information </a:t>
            </a:r>
            <a:r>
              <a:rPr lang="en-US" sz="2300" dirty="0"/>
              <a:t>from one object to another.</a:t>
            </a:r>
          </a:p>
          <a:p>
            <a:pPr algn="just"/>
            <a:r>
              <a:rPr lang="en-US" sz="2300" dirty="0"/>
              <a:t>Two events can take place at the same time, one after the other, or both the events independently of each other and occurring simultaneously. For example, like two trains can depart at the same time for two different places or two can depart from the same place, but one after the other. It means that the two events can be </a:t>
            </a:r>
            <a:r>
              <a:rPr lang="en-US" sz="2300" b="1" dirty="0"/>
              <a:t>independent as well as dependent on each </a:t>
            </a:r>
            <a:r>
              <a:rPr lang="en-US" sz="2300" b="1" dirty="0" smtClean="0"/>
              <a:t>other</a:t>
            </a:r>
            <a:r>
              <a:rPr lang="en-US" sz="2300" b="1" dirty="0"/>
              <a:t> </a:t>
            </a:r>
            <a:endParaRPr lang="en-US" sz="2300" dirty="0"/>
          </a:p>
          <a:p>
            <a:pPr algn="just"/>
            <a:r>
              <a:rPr lang="en-US" sz="2300" dirty="0"/>
              <a:t>An </a:t>
            </a:r>
            <a:r>
              <a:rPr lang="en-US" sz="2300" b="1" dirty="0"/>
              <a:t>object </a:t>
            </a:r>
            <a:r>
              <a:rPr lang="en-US" sz="2300" dirty="0"/>
              <a:t>sending an </a:t>
            </a:r>
            <a:r>
              <a:rPr lang="en-US" sz="2300" b="1" dirty="0"/>
              <a:t>event to another object </a:t>
            </a:r>
            <a:r>
              <a:rPr lang="en-US" sz="2300" dirty="0"/>
              <a:t>may expect </a:t>
            </a:r>
            <a:r>
              <a:rPr lang="en-US" sz="2300" b="1" dirty="0"/>
              <a:t>a reply</a:t>
            </a:r>
            <a:r>
              <a:rPr lang="en-US" sz="2300" dirty="0"/>
              <a:t>, but the reply will be a </a:t>
            </a:r>
            <a:r>
              <a:rPr lang="en-US" sz="2300" b="1" dirty="0"/>
              <a:t>separate event </a:t>
            </a:r>
            <a:r>
              <a:rPr lang="en-US" sz="2300" dirty="0"/>
              <a:t>of the second object. So, you may see conversations between two objects as a combination of two or more events</a:t>
            </a:r>
            <a:r>
              <a:rPr lang="en-US" sz="2300" dirty="0" smtClean="0"/>
              <a:t>.</a:t>
            </a:r>
            <a:endParaRPr lang="en-US" sz="2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t>Event Classes</a:t>
            </a:r>
            <a:endParaRPr lang="en-US" dirty="0"/>
          </a:p>
        </p:txBody>
      </p:sp>
      <p:sp>
        <p:nvSpPr>
          <p:cNvPr id="3" name="Content Placeholder 2"/>
          <p:cNvSpPr>
            <a:spLocks noGrp="1"/>
          </p:cNvSpPr>
          <p:nvPr>
            <p:ph idx="1"/>
          </p:nvPr>
        </p:nvSpPr>
        <p:spPr>
          <a:xfrm>
            <a:off x="457200" y="990600"/>
            <a:ext cx="8229600" cy="5562600"/>
          </a:xfrm>
        </p:spPr>
        <p:txBody>
          <a:bodyPr>
            <a:normAutofit fontScale="77500" lnSpcReduction="20000"/>
          </a:bodyPr>
          <a:lstStyle/>
          <a:p>
            <a:pPr algn="just"/>
            <a:r>
              <a:rPr lang="en-US" dirty="0"/>
              <a:t>Every event is a </a:t>
            </a:r>
            <a:r>
              <a:rPr lang="en-US" b="1" dirty="0"/>
              <a:t>unique occurrence</a:t>
            </a:r>
            <a:r>
              <a:rPr lang="en-US" dirty="0"/>
              <a:t>; event class is a name to </a:t>
            </a:r>
            <a:r>
              <a:rPr lang="en-US" b="1" dirty="0"/>
              <a:t>indicate common structure </a:t>
            </a:r>
            <a:r>
              <a:rPr lang="en-US" dirty="0"/>
              <a:t>and </a:t>
            </a:r>
            <a:r>
              <a:rPr lang="en-US" b="1" dirty="0"/>
              <a:t>behavior</a:t>
            </a:r>
            <a:r>
              <a:rPr lang="en-US" dirty="0"/>
              <a:t>. Some events are simple signals, but most event classes have attributes indicating the information they convey. For example, events like train departs which has the attributes train number, class, city, etc. It is not necessary that all the attributes of objects contribute to attributes of events</a:t>
            </a:r>
            <a:r>
              <a:rPr lang="en-US" dirty="0" smtClean="0"/>
              <a:t>.</a:t>
            </a:r>
            <a:r>
              <a:rPr lang="en-US" dirty="0"/>
              <a:t> </a:t>
            </a:r>
          </a:p>
          <a:p>
            <a:pPr algn="just"/>
            <a:r>
              <a:rPr lang="en-US" dirty="0"/>
              <a:t>Here, you must note that the </a:t>
            </a:r>
            <a:r>
              <a:rPr lang="en-US" b="1" dirty="0"/>
              <a:t>time </a:t>
            </a:r>
            <a:r>
              <a:rPr lang="en-US" dirty="0"/>
              <a:t>at which the </a:t>
            </a:r>
            <a:r>
              <a:rPr lang="en-US" b="1" dirty="0"/>
              <a:t>event occurs </a:t>
            </a:r>
            <a:r>
              <a:rPr lang="en-US" dirty="0"/>
              <a:t>is an </a:t>
            </a:r>
            <a:r>
              <a:rPr lang="en-US" b="1" dirty="0"/>
              <a:t>implicit attribute </a:t>
            </a:r>
            <a:r>
              <a:rPr lang="en-US" dirty="0"/>
              <a:t>of all events.</a:t>
            </a:r>
          </a:p>
          <a:p>
            <a:pPr algn="just"/>
            <a:r>
              <a:rPr lang="en-US" dirty="0"/>
              <a:t>Some events convey information in the form of </a:t>
            </a:r>
            <a:r>
              <a:rPr lang="en-US" b="1" dirty="0"/>
              <a:t>data </a:t>
            </a:r>
            <a:r>
              <a:rPr lang="en-US" dirty="0"/>
              <a:t>from one object to another. Sometime it may be that some classes of events only </a:t>
            </a:r>
            <a:r>
              <a:rPr lang="en-US" b="1" dirty="0"/>
              <a:t>signal </a:t>
            </a:r>
            <a:r>
              <a:rPr lang="en-US" dirty="0"/>
              <a:t>that something has occurred, while other classes of events </a:t>
            </a:r>
            <a:r>
              <a:rPr lang="en-US" b="1" dirty="0"/>
              <a:t>convey </a:t>
            </a:r>
            <a:r>
              <a:rPr lang="en-US" dirty="0"/>
              <a:t>data values. The data values conveyed by an event are </a:t>
            </a:r>
            <a:r>
              <a:rPr lang="en-US" b="1" dirty="0"/>
              <a:t>its attributes</a:t>
            </a:r>
            <a:r>
              <a:rPr lang="en-US" dirty="0"/>
              <a:t>; it implies that the value of data objects involved in events</a:t>
            </a:r>
            <a:r>
              <a:rPr lang="en-US" dirty="0" smtClean="0"/>
              <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b="1" i="1" dirty="0"/>
              <a:t>Event class name (attributes)</a:t>
            </a:r>
            <a:endParaRPr lang="en-US" dirty="0"/>
          </a:p>
          <a:p>
            <a:r>
              <a:rPr lang="en-US" dirty="0"/>
              <a:t>Sometimes event refers to event instance, or event class.</a:t>
            </a:r>
          </a:p>
          <a:p>
            <a:r>
              <a:rPr lang="en-US" b="1" i="1" dirty="0"/>
              <a:t>Mouse button clicked (left click, location)</a:t>
            </a:r>
            <a:endParaRPr lang="en-US" dirty="0"/>
          </a:p>
          <a:p>
            <a:r>
              <a:rPr lang="en-US" b="1" i="1" dirty="0"/>
              <a:t>Digit dialed (digit)</a:t>
            </a:r>
            <a:endParaRPr lang="en-US" dirty="0"/>
          </a:p>
          <a:p>
            <a:r>
              <a:rPr lang="en-US" b="1" i="1" dirty="0"/>
              <a:t>Phone receiver lifted.</a:t>
            </a:r>
            <a:endParaRPr lang="en-US" dirty="0"/>
          </a:p>
          <a:p>
            <a:r>
              <a:rPr lang="en-US" dirty="0"/>
              <a:t>Events include error conditions as well as normal occurrences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b="1" dirty="0"/>
              <a:t>Scenario </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A </a:t>
            </a:r>
            <a:r>
              <a:rPr lang="en-US" dirty="0"/>
              <a:t>scenario is seen as a </a:t>
            </a:r>
            <a:r>
              <a:rPr lang="en-US" b="1" i="1" dirty="0"/>
              <a:t>sequence of events that occurs during one particular execution of a system</a:t>
            </a:r>
            <a:r>
              <a:rPr lang="en-US" dirty="0"/>
              <a:t>. </a:t>
            </a:r>
            <a:r>
              <a:rPr lang="en-US" dirty="0" smtClean="0"/>
              <a:t>. Each basic execution of the system should be represented as a scenario. As </a:t>
            </a:r>
            <a:r>
              <a:rPr lang="en-US" dirty="0"/>
              <a:t>far as the scope of a scenario is concerned, it varies. It may include </a:t>
            </a:r>
            <a:r>
              <a:rPr lang="en-US" b="1" dirty="0"/>
              <a:t>all events </a:t>
            </a:r>
            <a:r>
              <a:rPr lang="en-US" dirty="0"/>
              <a:t>in the system, or only some events from some selected objects involved in the event. Example of a scenario can be the historical records of executing a system, or a thought experiment of executing a proposed system.</a:t>
            </a:r>
          </a:p>
          <a:p>
            <a:pPr algn="just"/>
            <a:endParaRPr lang="en-US" dirty="0"/>
          </a:p>
          <a:p>
            <a:pPr algn="just"/>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dirty="0"/>
              <a:t>Figure 3.1 shows a scenario to use ATM for withdrawing money</a:t>
            </a:r>
          </a:p>
        </p:txBody>
      </p:sp>
      <p:pic>
        <p:nvPicPr>
          <p:cNvPr id="4" name="Picture 3"/>
          <p:cNvPicPr/>
          <p:nvPr/>
        </p:nvPicPr>
        <p:blipFill>
          <a:blip r:embed="rId2"/>
          <a:srcRect/>
          <a:stretch>
            <a:fillRect/>
          </a:stretch>
        </p:blipFill>
        <p:spPr bwMode="auto">
          <a:xfrm>
            <a:off x="457200" y="762000"/>
            <a:ext cx="7696200" cy="60960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Documents and Settings\prashant\Desktop\scenario for phone call.JPG"/>
          <p:cNvPicPr>
            <a:picLocks noChangeAspect="1" noChangeArrowheads="1"/>
          </p:cNvPicPr>
          <p:nvPr/>
        </p:nvPicPr>
        <p:blipFill>
          <a:blip r:embed="rId2"/>
          <a:srcRect/>
          <a:stretch>
            <a:fillRect/>
          </a:stretch>
        </p:blipFill>
        <p:spPr bwMode="auto">
          <a:xfrm>
            <a:off x="990600" y="0"/>
            <a:ext cx="6705600" cy="684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1422</Words>
  <Application>Microsoft Office PowerPoint</Application>
  <PresentationFormat>On-screen Show (4:3)</PresentationFormat>
  <Paragraphs>63</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Lec.4  Dynamic  Modeling</vt:lpstr>
      <vt:lpstr>The dynamic model </vt:lpstr>
      <vt:lpstr>Slide 3</vt:lpstr>
      <vt:lpstr>EVENTS</vt:lpstr>
      <vt:lpstr>Event Classes</vt:lpstr>
      <vt:lpstr>Slide 6</vt:lpstr>
      <vt:lpstr>Scenario </vt:lpstr>
      <vt:lpstr>Figure 3.1 shows a scenario to use ATM for withdrawing money</vt:lpstr>
      <vt:lpstr>Slide 9</vt:lpstr>
      <vt:lpstr>Event-Trace Diagram</vt:lpstr>
      <vt:lpstr>Slide 11</vt:lpstr>
      <vt:lpstr>Slide 12</vt:lpstr>
      <vt:lpstr>State Machine</vt:lpstr>
      <vt:lpstr>STATE</vt:lpstr>
      <vt:lpstr>State</vt:lpstr>
      <vt:lpstr>Transition</vt:lpstr>
      <vt:lpstr>Action</vt:lpstr>
      <vt:lpstr>Activity</vt:lpstr>
      <vt:lpstr>State Diagram</vt:lpstr>
      <vt:lpstr>When to use state diagrams</vt:lpstr>
      <vt:lpstr>state diagram for phone line </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Birla Institute of Applied Sciences</dc:creator>
  <cp:lastModifiedBy>adin</cp:lastModifiedBy>
  <cp:revision>28</cp:revision>
  <dcterms:created xsi:type="dcterms:W3CDTF">2019-08-10T04:42:20Z</dcterms:created>
  <dcterms:modified xsi:type="dcterms:W3CDTF">2019-10-10T17:54:20Z</dcterms:modified>
</cp:coreProperties>
</file>